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62" r:id="rId4"/>
    <p:sldId id="263" r:id="rId5"/>
    <p:sldId id="266" r:id="rId6"/>
    <p:sldId id="267" r:id="rId7"/>
    <p:sldId id="264" r:id="rId8"/>
    <p:sldId id="265" r:id="rId9"/>
    <p:sldId id="269" r:id="rId10"/>
    <p:sldId id="268" r:id="rId11"/>
    <p:sldId id="270" r:id="rId12"/>
    <p:sldId id="271" r:id="rId13"/>
    <p:sldId id="273" r:id="rId14"/>
    <p:sldId id="274" r:id="rId15"/>
    <p:sldId id="275" r:id="rId16"/>
    <p:sldId id="276" r:id="rId17"/>
    <p:sldId id="26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24"/>
    <p:restoredTop sz="93873" autoAdjust="0"/>
  </p:normalViewPr>
  <p:slideViewPr>
    <p:cSldViewPr snapToGrid="0">
      <p:cViewPr>
        <p:scale>
          <a:sx n="273" d="100"/>
          <a:sy n="273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9pPr>
          </a:lstStyle>
          <a:p>
            <a:endParaRPr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192317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18606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3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294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uFillTx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uFillTx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uFillTx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uFillTx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uFillTx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uFillTx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uFillTx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uFillTx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uFillTx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uFillTx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uFillTx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uFillTx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uFillTx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uFillTx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uFillTx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uFillTx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uFillTx/>
              </a:defRPr>
            </a:lvl9pPr>
          </a:lstStyle>
          <a:p>
            <a:r>
              <a:rPr>
                <a:uFillTx/>
              </a:rP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uFillTx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uFillTx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uFillTx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uFillTx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uFillTx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686800" cy="5369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  <a:lvl2pPr>
              <a:defRPr>
                <a:latin typeface="Open Sans" charset="0"/>
                <a:ea typeface="Open Sans" charset="0"/>
                <a:cs typeface="Open Sans" charset="0"/>
              </a:defRPr>
            </a:lvl2pPr>
            <a:lvl3pPr>
              <a:defRPr>
                <a:latin typeface="Open Sans" charset="0"/>
                <a:ea typeface="Open Sans" charset="0"/>
                <a:cs typeface="Open Sans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1510"/>
            <a:ext cx="1828800" cy="34290"/>
          </a:xfrm>
          <a:prstGeom prst="rect">
            <a:avLst/>
          </a:prstGeom>
          <a:solidFill>
            <a:srgbClr val="295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651510"/>
            <a:ext cx="1828800" cy="34290"/>
          </a:xfrm>
          <a:prstGeom prst="rect">
            <a:avLst/>
          </a:prstGeom>
          <a:solidFill>
            <a:srgbClr val="659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657600" y="651510"/>
            <a:ext cx="1828800" cy="34290"/>
          </a:xfrm>
          <a:prstGeom prst="rect">
            <a:avLst/>
          </a:prstGeom>
          <a:solidFill>
            <a:srgbClr val="7DB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86400" y="651510"/>
            <a:ext cx="1828800" cy="34290"/>
          </a:xfrm>
          <a:prstGeom prst="rect">
            <a:avLst/>
          </a:prstGeom>
          <a:solidFill>
            <a:srgbClr val="D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315200" y="651510"/>
            <a:ext cx="1828800" cy="34290"/>
          </a:xfrm>
          <a:prstGeom prst="rect">
            <a:avLst/>
          </a:prstGeom>
          <a:solidFill>
            <a:srgbClr val="FF5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9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uFillTx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uFillTx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uFillTx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uFillTx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uFillTx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uFillTx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uFillTx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uFillTx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>
                <a:uFillTx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>
                <a:uFillTx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>
                <a:uFillTx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/>
          </p:cNvSpPr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uFillTx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  <a:uFillTx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  <a:uFillTx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  <a:uFillTx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uFillTx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  <a:uFillTx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  <a:uFillTx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uFillTx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  <a:uFillTx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uFillTx/>
              </a:defRPr>
            </a:lvl1pPr>
          </a:lstStyle>
          <a:p>
            <a:endParaRPr>
              <a:uFillTx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uFillTx/>
              </a:defRPr>
            </a:lvl1pPr>
            <a:lvl2pPr lvl="1">
              <a:buNone/>
              <a:defRPr>
                <a:uFillTx/>
              </a:defRPr>
            </a:lvl2pPr>
            <a:lvl3pPr lvl="2">
              <a:buNone/>
              <a:defRPr>
                <a:uFillTx/>
              </a:defRPr>
            </a:lvl3pPr>
            <a:lvl4pPr lvl="3">
              <a:buNone/>
              <a:defRPr>
                <a:uFillTx/>
              </a:defRPr>
            </a:lvl4pPr>
            <a:lvl5pPr lvl="4">
              <a:buNone/>
              <a:defRPr>
                <a:uFillTx/>
              </a:defRPr>
            </a:lvl5pPr>
            <a:lvl6pPr lvl="5">
              <a:buNone/>
              <a:defRPr>
                <a:uFillTx/>
              </a:defRPr>
            </a:lvl6pPr>
            <a:lvl7pPr lvl="6">
              <a:buNone/>
              <a:defRPr>
                <a:uFillTx/>
              </a:defRPr>
            </a:lvl7pPr>
            <a:lvl8pPr lvl="7">
              <a:buNone/>
              <a:defRPr>
                <a:uFillTx/>
              </a:defRPr>
            </a:lvl8pPr>
            <a:lvl9pPr lvl="8">
              <a:buNone/>
              <a:defRPr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  <a:uFillTx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  <a:uFillTx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  <a:uFillTx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  <a:uFillTx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  <a:uFillTx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  <a:uFillTx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  <a:uFillTx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  <a:uFillTx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  <a:uFillTx/>
              </a:defRPr>
            </a:lvl9pPr>
          </a:lstStyle>
          <a:p>
            <a:endParaRPr>
              <a:uFillTx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uFillTx/>
              </a:defRPr>
            </a:lvl1pPr>
            <a:lvl2pPr lvl="1" algn="r">
              <a:buNone/>
              <a:defRPr sz="1000">
                <a:solidFill>
                  <a:schemeClr val="lt2"/>
                </a:solidFill>
                <a:uFillTx/>
              </a:defRPr>
            </a:lvl2pPr>
            <a:lvl3pPr lvl="2" algn="r">
              <a:buNone/>
              <a:defRPr sz="1000">
                <a:solidFill>
                  <a:schemeClr val="lt2"/>
                </a:solidFill>
                <a:uFillTx/>
              </a:defRPr>
            </a:lvl3pPr>
            <a:lvl4pPr lvl="3" algn="r">
              <a:buNone/>
              <a:defRPr sz="1000">
                <a:solidFill>
                  <a:schemeClr val="lt2"/>
                </a:solidFill>
                <a:uFillTx/>
              </a:defRPr>
            </a:lvl4pPr>
            <a:lvl5pPr lvl="4" algn="r">
              <a:buNone/>
              <a:defRPr sz="1000">
                <a:solidFill>
                  <a:schemeClr val="lt2"/>
                </a:solidFill>
                <a:uFillTx/>
              </a:defRPr>
            </a:lvl5pPr>
            <a:lvl6pPr lvl="5" algn="r">
              <a:buNone/>
              <a:defRPr sz="1000">
                <a:solidFill>
                  <a:schemeClr val="lt2"/>
                </a:solidFill>
                <a:uFillTx/>
              </a:defRPr>
            </a:lvl6pPr>
            <a:lvl7pPr lvl="6" algn="r">
              <a:buNone/>
              <a:defRPr sz="1000">
                <a:solidFill>
                  <a:schemeClr val="lt2"/>
                </a:solidFill>
                <a:uFillTx/>
              </a:defRPr>
            </a:lvl7pPr>
            <a:lvl8pPr lvl="7" algn="r">
              <a:buNone/>
              <a:defRPr sz="1000">
                <a:solidFill>
                  <a:schemeClr val="lt2"/>
                </a:solidFill>
                <a:uFillTx/>
              </a:defRPr>
            </a:lvl8pPr>
            <a:lvl9pPr lvl="8" algn="r">
              <a:buNone/>
              <a:defRPr sz="1000">
                <a:solidFill>
                  <a:schemeClr val="lt2"/>
                </a:solidFill>
                <a:uFillTx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>
                <a:uFillTx/>
              </a:rPr>
              <a:t>‹#›</a:t>
            </a:fld>
            <a:endParaRPr>
              <a:uFillTx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jpg"/><Relationship Id="rId5" Type="http://schemas.openxmlformats.org/officeDocument/2006/relationships/image" Target="../media/image6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47635" y="234580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63" y="234580"/>
            <a:ext cx="1324623" cy="3560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6875" y="1531937"/>
            <a:ext cx="9144000" cy="5140990"/>
          </a:xfrm>
          <a:prstGeom prst="rect">
            <a:avLst/>
          </a:prstGeom>
        </p:spPr>
      </p:pic>
      <p:sp>
        <p:nvSpPr>
          <p:cNvPr id="10" name="Shape 54"/>
          <p:cNvSpPr txBox="1">
            <a:spLocks/>
          </p:cNvSpPr>
          <p:nvPr/>
        </p:nvSpPr>
        <p:spPr>
          <a:xfrm>
            <a:off x="1017228" y="1751088"/>
            <a:ext cx="6862473" cy="113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500" b="1" dirty="0" smtClean="0">
                <a:solidFill>
                  <a:srgbClr val="536DFE"/>
                </a:solidFill>
                <a:latin typeface="Google Sans" panose="020B0503030502040204" pitchFamily="34" charset="0"/>
              </a:rPr>
              <a:t>Develop Flutter </a:t>
            </a:r>
            <a:r>
              <a:rPr lang="en-US" sz="3500" b="1" dirty="0">
                <a:solidFill>
                  <a:srgbClr val="536DFE"/>
                </a:solidFill>
                <a:latin typeface="Google Sans" panose="020B0503030502040204" pitchFamily="34" charset="0"/>
              </a:rPr>
              <a:t>mobile app for iOS and Android</a:t>
            </a:r>
            <a:endParaRPr lang="en-US" sz="3500" b="1" dirty="0">
              <a:solidFill>
                <a:srgbClr val="536DFE"/>
              </a:solidFill>
              <a:uFillTx/>
              <a:latin typeface="Google Sans" panose="020B0503030502040204" pitchFamily="34" charset="0"/>
            </a:endParaRPr>
          </a:p>
        </p:txBody>
      </p:sp>
      <p:sp>
        <p:nvSpPr>
          <p:cNvPr id="11" name="Shape 55"/>
          <p:cNvSpPr txBox="1">
            <a:spLocks/>
          </p:cNvSpPr>
          <p:nvPr/>
        </p:nvSpPr>
        <p:spPr>
          <a:xfrm>
            <a:off x="1017228" y="3706132"/>
            <a:ext cx="5168967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>
              <a:lnSpc>
                <a:spcPct val="115000"/>
              </a:lnSpc>
            </a:pPr>
            <a:r>
              <a:rPr lang="en-US" sz="1600" b="1" dirty="0" err="1" smtClean="0">
                <a:solidFill>
                  <a:schemeClr val="bg1">
                    <a:lumMod val="90000"/>
                    <a:lumOff val="10000"/>
                  </a:schemeClr>
                </a:solidFill>
                <a:uFillTx/>
                <a:latin typeface="Google Sans" panose="020B0503030502040204" pitchFamily="34" charset="0"/>
              </a:rPr>
              <a:t>Mr</a:t>
            </a:r>
            <a:r>
              <a:rPr lang="en-US" sz="1600" b="1" dirty="0" smtClean="0">
                <a:solidFill>
                  <a:schemeClr val="bg1">
                    <a:lumMod val="90000"/>
                    <a:lumOff val="10000"/>
                  </a:schemeClr>
                </a:solidFill>
                <a:uFillTx/>
                <a:latin typeface="Google Sans" panose="020B0503030502040204" pitchFamily="34" charset="0"/>
              </a:rPr>
              <a:t> Nguyen </a:t>
            </a:r>
            <a:r>
              <a:rPr lang="en-US" sz="1600" b="1" dirty="0" err="1" smtClean="0">
                <a:solidFill>
                  <a:schemeClr val="bg1">
                    <a:lumMod val="90000"/>
                    <a:lumOff val="10000"/>
                  </a:schemeClr>
                </a:solidFill>
                <a:uFillTx/>
                <a:latin typeface="Google Sans" panose="020B0503030502040204" pitchFamily="34" charset="0"/>
              </a:rPr>
              <a:t>Duc</a:t>
            </a:r>
            <a:r>
              <a:rPr lang="en-US" sz="1600" b="1" dirty="0" smtClean="0">
                <a:solidFill>
                  <a:schemeClr val="bg1">
                    <a:lumMod val="90000"/>
                    <a:lumOff val="10000"/>
                  </a:schemeClr>
                </a:solidFill>
                <a:uFillTx/>
                <a:latin typeface="Google Sans" panose="020B0503030502040204" pitchFamily="34" charset="0"/>
              </a:rPr>
              <a:t> Hoang</a:t>
            </a:r>
          </a:p>
          <a:p>
            <a:pPr marL="0" indent="0" algn="l">
              <a:lnSpc>
                <a:spcPct val="115000"/>
              </a:lnSpc>
            </a:pPr>
            <a:r>
              <a:rPr lang="en-US" sz="1600" b="1" dirty="0" smtClean="0">
                <a:solidFill>
                  <a:schemeClr val="bg1">
                    <a:lumMod val="90000"/>
                    <a:lumOff val="10000"/>
                  </a:schemeClr>
                </a:solidFill>
                <a:uFillTx/>
                <a:latin typeface="Google Sans" panose="020B0503030502040204" pitchFamily="34" charset="0"/>
              </a:rPr>
              <a:t>Software developer </a:t>
            </a:r>
            <a:r>
              <a:rPr lang="mr-IN" sz="1600" b="1" dirty="0" smtClean="0">
                <a:solidFill>
                  <a:schemeClr val="bg1">
                    <a:lumMod val="90000"/>
                    <a:lumOff val="10000"/>
                  </a:schemeClr>
                </a:solidFill>
                <a:uFillTx/>
                <a:latin typeface="Google Sans" panose="020B0503030502040204" pitchFamily="34" charset="0"/>
              </a:rPr>
              <a:t>–</a:t>
            </a:r>
            <a:r>
              <a:rPr lang="en-US" sz="1600" b="1" dirty="0" smtClean="0">
                <a:solidFill>
                  <a:schemeClr val="bg1">
                    <a:lumMod val="90000"/>
                    <a:lumOff val="10000"/>
                  </a:schemeClr>
                </a:solidFill>
                <a:uFillTx/>
                <a:latin typeface="Google Sans" panose="020B0503030502040204" pitchFamily="34" charset="0"/>
              </a:rPr>
              <a:t> </a:t>
            </a:r>
            <a:r>
              <a:rPr lang="en-US" sz="1600" b="1" dirty="0" err="1" smtClean="0">
                <a:solidFill>
                  <a:schemeClr val="bg1">
                    <a:lumMod val="90000"/>
                    <a:lumOff val="10000"/>
                  </a:schemeClr>
                </a:solidFill>
                <a:uFillTx/>
                <a:latin typeface="Google Sans" panose="020B0503030502040204" pitchFamily="34" charset="0"/>
              </a:rPr>
              <a:t>Techmaster</a:t>
            </a:r>
            <a:r>
              <a:rPr lang="en-US" sz="1600" b="1" dirty="0" smtClean="0">
                <a:solidFill>
                  <a:schemeClr val="bg1">
                    <a:lumMod val="90000"/>
                    <a:lumOff val="10000"/>
                  </a:schemeClr>
                </a:solidFill>
                <a:uFillTx/>
                <a:latin typeface="Google Sans" panose="020B0503030502040204" pitchFamily="34" charset="0"/>
              </a:rPr>
              <a:t> Vietnam</a:t>
            </a:r>
          </a:p>
          <a:p>
            <a:pPr marL="0" indent="0" algn="l">
              <a:lnSpc>
                <a:spcPct val="115000"/>
              </a:lnSpc>
            </a:pPr>
            <a:r>
              <a:rPr lang="en-US" sz="1600" b="1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Email: sunlight4d@gmail.com</a:t>
            </a:r>
            <a:endParaRPr lang="en-US" sz="1600" b="1" dirty="0">
              <a:solidFill>
                <a:schemeClr val="bg1">
                  <a:lumMod val="90000"/>
                  <a:lumOff val="10000"/>
                </a:schemeClr>
              </a:solidFill>
              <a:uFillTx/>
              <a:latin typeface="Google Sans" panose="020B0503030502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b="6822"/>
          <a:stretch/>
        </p:blipFill>
        <p:spPr>
          <a:xfrm>
            <a:off x="5964766" y="3470564"/>
            <a:ext cx="1426647" cy="1317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457199" y="726777"/>
            <a:ext cx="8136295" cy="426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300" b="1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Dart</a:t>
            </a:r>
            <a:r>
              <a:rPr lang="en-US" sz="33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 is quite “easy to learn”: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-Support </a:t>
            </a:r>
            <a:r>
              <a:rPr lang="en-US" sz="2800" dirty="0" err="1" smtClean="0">
                <a:solidFill>
                  <a:schemeClr val="bg1"/>
                </a:solidFill>
                <a:latin typeface="Google Sans" panose="020B0503030502040204" pitchFamily="34" charset="0"/>
              </a:rPr>
              <a:t>Async</a:t>
            </a:r>
            <a:r>
              <a:rPr lang="en-US" sz="2800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Google Sans" panose="020B0503030502040204" pitchFamily="34" charset="0"/>
              </a:rPr>
              <a:t>and </a:t>
            </a:r>
            <a:r>
              <a:rPr lang="en-US" sz="2800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await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-Classes, interfaces,</a:t>
            </a:r>
            <a:r>
              <a:rPr lang="mr-IN" sz="2800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…</a:t>
            </a:r>
            <a:endParaRPr lang="en-US" sz="2800" dirty="0" smtClean="0">
              <a:solidFill>
                <a:schemeClr val="bg1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-Generic types</a:t>
            </a:r>
            <a:endParaRPr lang="en-US" sz="2800" dirty="0" smtClean="0">
              <a:solidFill>
                <a:srgbClr val="C000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-Anonymous functions, 1-line functions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 smtClean="0">
                <a:solidFill>
                  <a:schemeClr val="bg1"/>
                </a:solidFill>
                <a:latin typeface="Google Sans" panose="020B0503030502040204" pitchFamily="34" charset="0"/>
              </a:rPr>
              <a:t>-Error handlings</a:t>
            </a:r>
            <a:endParaRPr lang="en-US" sz="2800" dirty="0">
              <a:solidFill>
                <a:schemeClr val="bg1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dirty="0" smtClean="0">
              <a:solidFill>
                <a:srgbClr val="C000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b="1" i="1" dirty="0">
              <a:solidFill>
                <a:srgbClr val="EFEFEF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03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457199" y="693267"/>
            <a:ext cx="8136295" cy="897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300" b="1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Container / Row Column in Flutter</a:t>
            </a:r>
            <a:endParaRPr lang="en-US" sz="3300" dirty="0" smtClean="0">
              <a:solidFill>
                <a:srgbClr val="0070C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dirty="0" smtClean="0">
              <a:solidFill>
                <a:srgbClr val="C000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5" y="1903446"/>
            <a:ext cx="4099726" cy="2439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2" y="1838132"/>
            <a:ext cx="4253118" cy="3060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9" y="3664599"/>
            <a:ext cx="1941889" cy="1357604"/>
          </a:xfrm>
          <a:prstGeom prst="rect">
            <a:avLst/>
          </a:prstGeom>
        </p:spPr>
      </p:pic>
      <p:sp>
        <p:nvSpPr>
          <p:cNvPr id="9" name="Shape 87"/>
          <p:cNvSpPr txBox="1">
            <a:spLocks/>
          </p:cNvSpPr>
          <p:nvPr/>
        </p:nvSpPr>
        <p:spPr>
          <a:xfrm>
            <a:off x="901894" y="3152278"/>
            <a:ext cx="1461797" cy="43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200" b="1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Container</a:t>
            </a:r>
            <a:endParaRPr lang="en-US" sz="2200" dirty="0" smtClean="0">
              <a:solidFill>
                <a:srgbClr val="C000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i="1" dirty="0">
              <a:solidFill>
                <a:srgbClr val="EFEFEF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593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6125548" y="485192"/>
            <a:ext cx="2169367" cy="76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300" b="1" dirty="0" err="1" smtClean="0">
                <a:solidFill>
                  <a:srgbClr val="0070C0"/>
                </a:solidFill>
                <a:latin typeface="Google Sans" panose="020B0503030502040204" pitchFamily="34" charset="0"/>
              </a:rPr>
              <a:t>ListView</a:t>
            </a:r>
            <a:endParaRPr lang="en-US" sz="3300" dirty="0" smtClean="0">
              <a:solidFill>
                <a:srgbClr val="0070C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dirty="0" smtClean="0">
              <a:solidFill>
                <a:srgbClr val="C000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4" y="734147"/>
            <a:ext cx="4452775" cy="26577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3" y="3453715"/>
            <a:ext cx="4452775" cy="1662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99" y="1401065"/>
            <a:ext cx="1823217" cy="37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228600" y="734147"/>
            <a:ext cx="4821703" cy="6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How to call Native library ?</a:t>
            </a:r>
            <a:endParaRPr lang="en-US" sz="3200" dirty="0" smtClean="0">
              <a:solidFill>
                <a:schemeClr val="bg1">
                  <a:lumMod val="90000"/>
                  <a:lumOff val="10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8" y="1371599"/>
            <a:ext cx="3452100" cy="3734607"/>
          </a:xfrm>
          <a:prstGeom prst="rect">
            <a:avLst/>
          </a:prstGeom>
        </p:spPr>
      </p:pic>
      <p:sp>
        <p:nvSpPr>
          <p:cNvPr id="10" name="Shape 87"/>
          <p:cNvSpPr txBox="1">
            <a:spLocks/>
          </p:cNvSpPr>
          <p:nvPr/>
        </p:nvSpPr>
        <p:spPr>
          <a:xfrm>
            <a:off x="3987038" y="2051401"/>
            <a:ext cx="4739951" cy="254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Implement nativ</a:t>
            </a:r>
            <a:r>
              <a:rPr lang="en-US" sz="25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e functions using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FF9300"/>
                </a:solidFill>
                <a:latin typeface="Google Sans" panose="020B0503030502040204" pitchFamily="34" charset="0"/>
              </a:rPr>
              <a:t>Delegate(</a:t>
            </a:r>
            <a:r>
              <a:rPr lang="en-US" sz="2500" dirty="0" err="1" smtClean="0">
                <a:solidFill>
                  <a:srgbClr val="FF9300"/>
                </a:solidFill>
                <a:latin typeface="Google Sans" panose="020B0503030502040204" pitchFamily="34" charset="0"/>
              </a:rPr>
              <a:t>ios</a:t>
            </a:r>
            <a:r>
              <a:rPr lang="en-US" sz="2500" dirty="0" smtClean="0">
                <a:solidFill>
                  <a:srgbClr val="FF9300"/>
                </a:solidFill>
                <a:latin typeface="Google Sans" panose="020B0503030502040204" pitchFamily="34" charset="0"/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or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92D050"/>
                </a:solidFill>
                <a:latin typeface="Google Sans" panose="020B0503030502040204" pitchFamily="34" charset="0"/>
              </a:rPr>
              <a:t>interfaces/abstractions(Android)</a:t>
            </a:r>
            <a:endParaRPr lang="en-US" sz="2500" b="1" i="1" dirty="0">
              <a:solidFill>
                <a:srgbClr val="92D05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38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228600" y="734147"/>
            <a:ext cx="8686800" cy="6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How to fetch Restful </a:t>
            </a:r>
            <a:r>
              <a:rPr lang="en-US" sz="3200" dirty="0" err="1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api</a:t>
            </a: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 ? =&gt; Use http package </a:t>
            </a:r>
            <a:endParaRPr lang="en-US" sz="3200" dirty="0" smtClean="0">
              <a:solidFill>
                <a:schemeClr val="bg1">
                  <a:lumMod val="90000"/>
                  <a:lumOff val="10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5"/>
          <a:stretch/>
        </p:blipFill>
        <p:spPr>
          <a:xfrm>
            <a:off x="4828852" y="1343608"/>
            <a:ext cx="3933825" cy="21190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62" y="3167652"/>
            <a:ext cx="1094888" cy="1099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" t="9130" r="7092" b="5660"/>
          <a:stretch/>
        </p:blipFill>
        <p:spPr>
          <a:xfrm>
            <a:off x="6261959" y="3563935"/>
            <a:ext cx="2653441" cy="13735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9" y="2248245"/>
            <a:ext cx="4798342" cy="201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9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228600" y="734147"/>
            <a:ext cx="8686800" cy="419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b="1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Demo apps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- A </a:t>
            </a:r>
            <a:r>
              <a:rPr lang="en-US" sz="3200" dirty="0" err="1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TodoList</a:t>
            </a: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 app contains: </a:t>
            </a:r>
            <a:r>
              <a:rPr lang="en-US" sz="3200" dirty="0" err="1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ListView</a:t>
            </a: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, Navigator, send Restful API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- A </a:t>
            </a:r>
            <a:r>
              <a:rPr lang="en-US" sz="3200" dirty="0" err="1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GridView</a:t>
            </a: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 app to show image list.</a:t>
            </a:r>
            <a:endParaRPr lang="en-US" sz="3200" dirty="0" smtClean="0">
              <a:solidFill>
                <a:schemeClr val="bg1">
                  <a:lumMod val="90000"/>
                  <a:lumOff val="10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rgbClr val="EFEFEF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1318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228600" y="1894113"/>
            <a:ext cx="8686800" cy="3032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5000" b="1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14011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28310" y="25584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8" y="255844"/>
            <a:ext cx="1324623" cy="356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  <p:sp>
        <p:nvSpPr>
          <p:cNvPr id="10" name="Shape 86"/>
          <p:cNvSpPr txBox="1">
            <a:spLocks/>
          </p:cNvSpPr>
          <p:nvPr/>
        </p:nvSpPr>
        <p:spPr>
          <a:xfrm>
            <a:off x="869825" y="3043356"/>
            <a:ext cx="55758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 smtClean="0">
                <a:solidFill>
                  <a:srgbClr val="536DFE"/>
                </a:solidFill>
                <a:uFillTx/>
                <a:latin typeface="Google Sans" panose="020B0503030502040204" pitchFamily="34" charset="0"/>
              </a:rPr>
              <a:t>Thank you!</a:t>
            </a:r>
            <a:endParaRPr lang="en-US" sz="3000" b="1" dirty="0">
              <a:solidFill>
                <a:srgbClr val="536DFE"/>
              </a:solidFill>
              <a:uFillTx/>
              <a:latin typeface="Google Sans" panose="020B0503030502040204" pitchFamily="34" charset="0"/>
            </a:endParaRPr>
          </a:p>
        </p:txBody>
      </p:sp>
      <p:sp>
        <p:nvSpPr>
          <p:cNvPr id="12" name="Shape 87"/>
          <p:cNvSpPr txBox="1">
            <a:spLocks/>
          </p:cNvSpPr>
          <p:nvPr/>
        </p:nvSpPr>
        <p:spPr>
          <a:xfrm>
            <a:off x="869825" y="3560557"/>
            <a:ext cx="5121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>
                <a:solidFill>
                  <a:schemeClr val="bg1">
                    <a:lumMod val="90000"/>
                    <a:lumOff val="10000"/>
                  </a:schemeClr>
                </a:solidFill>
                <a:uFillTx/>
                <a:latin typeface="Google Sans" panose="020B0503030502040204" pitchFamily="34" charset="0"/>
              </a:rPr>
              <a:t>Thanks for everyone for joining this agenda. You can visit Flutter tutorial videos here: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https://</a:t>
            </a:r>
            <a:r>
              <a:rPr lang="en-US" sz="1400" b="1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www.youtube.com</a:t>
            </a:r>
            <a:r>
              <a:rPr lang="en-US" sz="1400" b="1" dirty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/c/</a:t>
            </a:r>
            <a:r>
              <a:rPr lang="en-US" sz="1400" b="1" dirty="0" err="1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nguyenduchoang</a:t>
            </a:r>
            <a:endParaRPr lang="en-US" sz="1400" b="1" i="1" dirty="0" smtClean="0">
              <a:solidFill>
                <a:srgbClr val="EFEFEF"/>
              </a:solidFill>
              <a:uFillTx/>
            </a:endParaRPr>
          </a:p>
          <a:p>
            <a:pPr marL="0" indent="0">
              <a:spcAft>
                <a:spcPts val="1600"/>
              </a:spcAft>
              <a:buFont typeface="Arial"/>
              <a:buNone/>
            </a:pPr>
            <a:endParaRPr lang="en-US" sz="14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b="6822"/>
          <a:stretch/>
        </p:blipFill>
        <p:spPr>
          <a:xfrm>
            <a:off x="5964766" y="3470564"/>
            <a:ext cx="1426647" cy="1317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t="30571" r="22461" b="33886"/>
          <a:stretch/>
        </p:blipFill>
        <p:spPr>
          <a:xfrm>
            <a:off x="520504" y="2419643"/>
            <a:ext cx="3015601" cy="872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29" y="592453"/>
            <a:ext cx="4647028" cy="4668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-847" b="25110"/>
          <a:stretch/>
        </p:blipFill>
        <p:spPr>
          <a:xfrm>
            <a:off x="5306179" y="3432516"/>
            <a:ext cx="2274354" cy="62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0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172327" y="734147"/>
            <a:ext cx="4821703" cy="6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Hot Reload in </a:t>
            </a: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milliseconds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9A04EB-3C0B-EC4E-94F9-EE0EBE0B8A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71" t="4998" r="8444" b="5256"/>
          <a:stretch/>
        </p:blipFill>
        <p:spPr>
          <a:xfrm>
            <a:off x="5809956" y="726776"/>
            <a:ext cx="3141785" cy="2953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09822AB-3812-C64A-80BB-FE7124AFDF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90" r="5520"/>
          <a:stretch/>
        </p:blipFill>
        <p:spPr>
          <a:xfrm>
            <a:off x="276661" y="1493009"/>
            <a:ext cx="3424776" cy="3168088"/>
          </a:xfrm>
          <a:prstGeom prst="rect">
            <a:avLst/>
          </a:prstGeom>
        </p:spPr>
      </p:pic>
      <p:sp>
        <p:nvSpPr>
          <p:cNvPr id="13" name="Shape 87"/>
          <p:cNvSpPr txBox="1">
            <a:spLocks/>
          </p:cNvSpPr>
          <p:nvPr/>
        </p:nvSpPr>
        <p:spPr>
          <a:xfrm>
            <a:off x="4185136" y="3813104"/>
            <a:ext cx="4730264" cy="127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Expressive </a:t>
            </a:r>
            <a:r>
              <a:rPr lang="en-US" sz="3200" dirty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and Flexible </a:t>
            </a: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UI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Full </a:t>
            </a:r>
            <a:r>
              <a:rPr lang="en-US" sz="3200" dirty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native </a:t>
            </a: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performance</a:t>
            </a:r>
            <a:endParaRPr lang="en-US" sz="3200" b="1" i="1" dirty="0">
              <a:solidFill>
                <a:srgbClr val="EFEFEF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99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280179" y="827931"/>
            <a:ext cx="4821703" cy="6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What is Flutter widgets 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6" y="2067952"/>
            <a:ext cx="1618790" cy="2644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7" t="9208" r="27996" b="9379"/>
          <a:stretch/>
        </p:blipFill>
        <p:spPr>
          <a:xfrm>
            <a:off x="2157046" y="2072642"/>
            <a:ext cx="1448972" cy="2667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52"/>
          <a:stretch/>
        </p:blipFill>
        <p:spPr>
          <a:xfrm>
            <a:off x="3900866" y="2540331"/>
            <a:ext cx="1534155" cy="1556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02" y="2567234"/>
            <a:ext cx="3577898" cy="1503016"/>
          </a:xfrm>
          <a:prstGeom prst="rect">
            <a:avLst/>
          </a:prstGeom>
        </p:spPr>
      </p:pic>
      <p:sp>
        <p:nvSpPr>
          <p:cNvPr id="10" name="Shape 87"/>
          <p:cNvSpPr txBox="1">
            <a:spLocks/>
          </p:cNvSpPr>
          <p:nvPr/>
        </p:nvSpPr>
        <p:spPr>
          <a:xfrm>
            <a:off x="316645" y="1600200"/>
            <a:ext cx="1670791" cy="46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ListView</a:t>
            </a:r>
            <a:endParaRPr lang="en-US" sz="2000" b="1" i="1" dirty="0">
              <a:solidFill>
                <a:srgbClr val="EFEFEF"/>
              </a:solidFill>
              <a:uFillTx/>
            </a:endParaRPr>
          </a:p>
        </p:txBody>
      </p:sp>
      <p:sp>
        <p:nvSpPr>
          <p:cNvPr id="12" name="Shape 87"/>
          <p:cNvSpPr txBox="1">
            <a:spLocks/>
          </p:cNvSpPr>
          <p:nvPr/>
        </p:nvSpPr>
        <p:spPr>
          <a:xfrm>
            <a:off x="2157046" y="1600200"/>
            <a:ext cx="1448972" cy="46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GridView</a:t>
            </a:r>
            <a:endParaRPr lang="en-US" sz="2000" b="1" i="1" dirty="0">
              <a:solidFill>
                <a:srgbClr val="EFEFEF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80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266183" y="734147"/>
            <a:ext cx="4821703" cy="6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Flutter widget Lifecycle</a:t>
            </a:r>
            <a:endParaRPr lang="en-US" sz="3200" dirty="0" smtClean="0">
              <a:solidFill>
                <a:schemeClr val="bg1">
                  <a:lumMod val="90000"/>
                  <a:lumOff val="10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787" y="1650816"/>
            <a:ext cx="5183395" cy="2743901"/>
          </a:xfrm>
          <a:prstGeom prst="rect">
            <a:avLst/>
          </a:prstGeom>
        </p:spPr>
      </p:pic>
      <p:sp>
        <p:nvSpPr>
          <p:cNvPr id="9" name="Shape 87"/>
          <p:cNvSpPr txBox="1">
            <a:spLocks/>
          </p:cNvSpPr>
          <p:nvPr/>
        </p:nvSpPr>
        <p:spPr>
          <a:xfrm>
            <a:off x="144624" y="1884784"/>
            <a:ext cx="4012164" cy="245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A </a:t>
            </a:r>
            <a:r>
              <a:rPr lang="en-US" sz="2400" dirty="0" err="1" smtClean="0">
                <a:solidFill>
                  <a:srgbClr val="0070C0"/>
                </a:solidFill>
                <a:latin typeface="Google Sans" panose="020B0503030502040204" pitchFamily="34" charset="0"/>
              </a:rPr>
              <a:t>Stateful</a:t>
            </a:r>
            <a:r>
              <a:rPr lang="en-US" sz="24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 Widget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Ex: A widget contains a </a:t>
            </a:r>
            <a:r>
              <a:rPr lang="en-US" sz="2400" dirty="0" err="1" smtClean="0">
                <a:solidFill>
                  <a:srgbClr val="0070C0"/>
                </a:solidFill>
                <a:latin typeface="Google Sans" panose="020B0503030502040204" pitchFamily="34" charset="0"/>
              </a:rPr>
              <a:t>TextField</a:t>
            </a:r>
            <a:r>
              <a:rPr lang="en-US" sz="24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. User types text to enter his/her name</a:t>
            </a:r>
            <a:endParaRPr lang="en-US" sz="2400" b="1" i="1" dirty="0"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266183" y="734147"/>
            <a:ext cx="8383295" cy="120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How to implement a </a:t>
            </a:r>
            <a:r>
              <a:rPr lang="en-US" sz="2800" dirty="0" err="1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Stateful</a:t>
            </a:r>
            <a:r>
              <a:rPr lang="en-US" sz="2800" dirty="0" err="1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Widget</a:t>
            </a:r>
            <a:r>
              <a:rPr lang="en-US" sz="2800" dirty="0" smtClean="0">
                <a:solidFill>
                  <a:schemeClr val="bg1">
                    <a:lumMod val="90000"/>
                    <a:lumOff val="10000"/>
                  </a:schemeClr>
                </a:solidFill>
                <a:latin typeface="Google Sans" panose="020B0503030502040204" pitchFamily="34" charset="0"/>
              </a:rPr>
              <a:t> 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You must define 2 classes, state is </a:t>
            </a:r>
            <a:r>
              <a:rPr lang="en-US" sz="2800" dirty="0" smtClean="0">
                <a:solidFill>
                  <a:srgbClr val="C00000"/>
                </a:solidFill>
                <a:latin typeface="Google Sans" panose="020B0503030502040204" pitchFamily="34" charset="0"/>
              </a:rPr>
              <a:t>”private”</a:t>
            </a:r>
            <a:endParaRPr lang="en-US" sz="2800" dirty="0" smtClean="0">
              <a:solidFill>
                <a:srgbClr val="C000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5" y="1704771"/>
            <a:ext cx="6162869" cy="337664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572000" y="4184780"/>
            <a:ext cx="1863790" cy="121299"/>
          </a:xfrm>
          <a:prstGeom prst="rightArrow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2407"/>
          <a:stretch/>
        </p:blipFill>
        <p:spPr>
          <a:xfrm>
            <a:off x="6475444" y="3685592"/>
            <a:ext cx="2672895" cy="101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46654" y="641319"/>
            <a:ext cx="4105468" cy="6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Flutter(dart)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rgbClr val="EFEFEF"/>
              </a:solidFill>
              <a:uFillTx/>
            </a:endParaRPr>
          </a:p>
        </p:txBody>
      </p:sp>
      <p:sp>
        <p:nvSpPr>
          <p:cNvPr id="13" name="Shape 87"/>
          <p:cNvSpPr txBox="1">
            <a:spLocks/>
          </p:cNvSpPr>
          <p:nvPr/>
        </p:nvSpPr>
        <p:spPr>
          <a:xfrm>
            <a:off x="4152123" y="641319"/>
            <a:ext cx="4991877" cy="6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 smtClean="0">
                <a:solidFill>
                  <a:srgbClr val="FF9300"/>
                </a:solidFill>
                <a:latin typeface="Google Sans" panose="020B0503030502040204" pitchFamily="34" charset="0"/>
              </a:rPr>
              <a:t>iOS(swift)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rgbClr val="EFEFEF"/>
              </a:solidFill>
              <a:uFillTx/>
            </a:endParaRPr>
          </a:p>
        </p:txBody>
      </p:sp>
      <p:sp>
        <p:nvSpPr>
          <p:cNvPr id="15" name="Shape 87"/>
          <p:cNvSpPr txBox="1">
            <a:spLocks/>
          </p:cNvSpPr>
          <p:nvPr/>
        </p:nvSpPr>
        <p:spPr>
          <a:xfrm>
            <a:off x="613184" y="1360543"/>
            <a:ext cx="3538938" cy="362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Widget/</a:t>
            </a:r>
            <a:r>
              <a:rPr lang="en-US" sz="2500" dirty="0" err="1" smtClean="0">
                <a:solidFill>
                  <a:srgbClr val="0070C0"/>
                </a:solidFill>
                <a:latin typeface="Google Sans" panose="020B0503030502040204" pitchFamily="34" charset="0"/>
              </a:rPr>
              <a:t>ListView</a:t>
            </a:r>
            <a:endParaRPr lang="en-US" sz="2500" dirty="0" smtClean="0">
              <a:solidFill>
                <a:srgbClr val="0070C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 smtClean="0">
                <a:solidFill>
                  <a:srgbClr val="0070C0"/>
                </a:solidFill>
                <a:latin typeface="Google Sans" panose="020B0503030502040204" pitchFamily="34" charset="0"/>
              </a:rPr>
              <a:t>GridView</a:t>
            </a:r>
            <a:endParaRPr lang="en-US" sz="2500" dirty="0" smtClean="0">
              <a:solidFill>
                <a:srgbClr val="0070C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Navigation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Make UI using </a:t>
            </a: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Code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 smtClean="0">
                <a:solidFill>
                  <a:srgbClr val="0070C0"/>
                </a:solidFill>
                <a:latin typeface="Google Sans" panose="020B0503030502040204" pitchFamily="34" charset="0"/>
              </a:rPr>
              <a:t>Async</a:t>
            </a: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/await</a:t>
            </a:r>
            <a:endParaRPr lang="en-US" sz="2500" dirty="0" smtClean="0">
              <a:solidFill>
                <a:srgbClr val="0070C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>
                <a:solidFill>
                  <a:srgbClr val="0070C0"/>
                </a:solidFill>
                <a:latin typeface="Google Sans" panose="020B0503030502040204" pitchFamily="34" charset="0"/>
              </a:rPr>
              <a:t>pubspec.yaml</a:t>
            </a:r>
            <a:endParaRPr lang="en-US" sz="2500" dirty="0" smtClean="0">
              <a:solidFill>
                <a:schemeClr val="bg1">
                  <a:lumMod val="90000"/>
                  <a:lumOff val="10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500" b="1" i="1" dirty="0">
              <a:solidFill>
                <a:srgbClr val="EFEFEF"/>
              </a:solidFill>
            </a:endParaRPr>
          </a:p>
        </p:txBody>
      </p:sp>
      <p:sp>
        <p:nvSpPr>
          <p:cNvPr id="16" name="Shape 87"/>
          <p:cNvSpPr txBox="1">
            <a:spLocks/>
          </p:cNvSpPr>
          <p:nvPr/>
        </p:nvSpPr>
        <p:spPr>
          <a:xfrm>
            <a:off x="5173825" y="1375889"/>
            <a:ext cx="3657600" cy="370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500" dirty="0" err="1" smtClean="0">
                <a:solidFill>
                  <a:srgbClr val="FF9300"/>
                </a:solidFill>
                <a:latin typeface="Google Sans" panose="020B0503030502040204" pitchFamily="34" charset="0"/>
              </a:rPr>
              <a:t>UIView</a:t>
            </a:r>
            <a:r>
              <a:rPr lang="en-US" sz="2500" dirty="0" smtClean="0">
                <a:solidFill>
                  <a:srgbClr val="FF9300"/>
                </a:solidFill>
                <a:latin typeface="Google Sans" panose="020B0503030502040204" pitchFamily="34" charset="0"/>
              </a:rPr>
              <a:t>/</a:t>
            </a:r>
            <a:r>
              <a:rPr lang="en-US" sz="2500" dirty="0" err="1" smtClean="0">
                <a:solidFill>
                  <a:srgbClr val="FF9300"/>
                </a:solidFill>
                <a:latin typeface="Google Sans" panose="020B0503030502040204" pitchFamily="34" charset="0"/>
              </a:rPr>
              <a:t>UITableView</a:t>
            </a:r>
            <a:endParaRPr lang="en-US" sz="2500" dirty="0" smtClean="0">
              <a:solidFill>
                <a:srgbClr val="FF93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 smtClean="0">
                <a:solidFill>
                  <a:srgbClr val="FF9300"/>
                </a:solidFill>
                <a:latin typeface="Google Sans" panose="020B0503030502040204" pitchFamily="34" charset="0"/>
              </a:rPr>
              <a:t>UICollectionView</a:t>
            </a:r>
            <a:endParaRPr lang="en-US" sz="2500" dirty="0" smtClean="0">
              <a:solidFill>
                <a:srgbClr val="FF93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 smtClean="0">
                <a:solidFill>
                  <a:srgbClr val="FF9300"/>
                </a:solidFill>
                <a:latin typeface="Google Sans" panose="020B0503030502040204" pitchFamily="34" charset="0"/>
              </a:rPr>
              <a:t>UINavigationController</a:t>
            </a:r>
            <a:endParaRPr lang="en-US" sz="2500" dirty="0" smtClean="0">
              <a:solidFill>
                <a:srgbClr val="FF93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FF9300"/>
                </a:solidFill>
                <a:latin typeface="Google Sans" panose="020B0503030502040204" pitchFamily="34" charset="0"/>
              </a:rPr>
              <a:t>Storyboard / </a:t>
            </a:r>
            <a:r>
              <a:rPr lang="en-US" sz="2500" dirty="0" err="1" smtClean="0">
                <a:solidFill>
                  <a:srgbClr val="FF9300"/>
                </a:solidFill>
                <a:latin typeface="Google Sans" panose="020B0503030502040204" pitchFamily="34" charset="0"/>
              </a:rPr>
              <a:t>xib</a:t>
            </a:r>
            <a:endParaRPr lang="en-US" sz="2500" dirty="0" smtClean="0">
              <a:solidFill>
                <a:srgbClr val="FF93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FF9300"/>
                </a:solidFill>
                <a:latin typeface="Google Sans" panose="020B0503030502040204" pitchFamily="34" charset="0"/>
              </a:rPr>
              <a:t>Global / main queue</a:t>
            </a:r>
            <a:endParaRPr lang="en-US" sz="2500" dirty="0" smtClean="0">
              <a:solidFill>
                <a:srgbClr val="FF93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>
                <a:solidFill>
                  <a:srgbClr val="FF9300"/>
                </a:solidFill>
                <a:latin typeface="Google Sans" panose="020B0503030502040204" pitchFamily="34" charset="0"/>
              </a:rPr>
              <a:t>Podfile</a:t>
            </a:r>
            <a:endParaRPr lang="en-US" sz="2500" dirty="0" smtClean="0">
              <a:solidFill>
                <a:srgbClr val="FF93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solidFill>
                <a:schemeClr val="bg1">
                  <a:lumMod val="90000"/>
                  <a:lumOff val="10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5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70702" b="25110"/>
          <a:stretch/>
        </p:blipFill>
        <p:spPr>
          <a:xfrm>
            <a:off x="282810" y="673171"/>
            <a:ext cx="660748" cy="6236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7" t="19231" r="22259" b="25621"/>
          <a:stretch/>
        </p:blipFill>
        <p:spPr>
          <a:xfrm>
            <a:off x="5049026" y="725397"/>
            <a:ext cx="551667" cy="51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5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46654" y="641319"/>
            <a:ext cx="4105468" cy="6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Flutter(dart)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rgbClr val="EFEFEF"/>
              </a:solidFill>
              <a:uFillTx/>
            </a:endParaRPr>
          </a:p>
        </p:txBody>
      </p:sp>
      <p:sp>
        <p:nvSpPr>
          <p:cNvPr id="13" name="Shape 87"/>
          <p:cNvSpPr txBox="1">
            <a:spLocks/>
          </p:cNvSpPr>
          <p:nvPr/>
        </p:nvSpPr>
        <p:spPr>
          <a:xfrm>
            <a:off x="4959220" y="641319"/>
            <a:ext cx="4184780" cy="6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 smtClean="0">
                <a:solidFill>
                  <a:srgbClr val="92D050"/>
                </a:solidFill>
                <a:latin typeface="Google Sans" panose="020B0503030502040204" pitchFamily="34" charset="0"/>
              </a:rPr>
              <a:t>Android(Java, </a:t>
            </a:r>
            <a:r>
              <a:rPr lang="en-US" sz="3200" b="1" dirty="0" err="1" smtClean="0">
                <a:solidFill>
                  <a:srgbClr val="92D050"/>
                </a:solidFill>
                <a:latin typeface="Google Sans" panose="020B0503030502040204" pitchFamily="34" charset="0"/>
              </a:rPr>
              <a:t>Kotlin</a:t>
            </a:r>
            <a:r>
              <a:rPr lang="en-US" sz="3200" b="1" dirty="0" smtClean="0">
                <a:solidFill>
                  <a:srgbClr val="92D050"/>
                </a:solidFill>
                <a:latin typeface="Google Sans" panose="020B0503030502040204" pitchFamily="34" charset="0"/>
              </a:rPr>
              <a:t>)</a:t>
            </a:r>
            <a:endParaRPr lang="en-US" sz="3200" b="1" dirty="0" smtClean="0">
              <a:solidFill>
                <a:srgbClr val="92D05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rgbClr val="92D050"/>
              </a:solidFill>
              <a:uFillTx/>
            </a:endParaRPr>
          </a:p>
        </p:txBody>
      </p:sp>
      <p:sp>
        <p:nvSpPr>
          <p:cNvPr id="15" name="Shape 87"/>
          <p:cNvSpPr txBox="1">
            <a:spLocks/>
          </p:cNvSpPr>
          <p:nvPr/>
        </p:nvSpPr>
        <p:spPr>
          <a:xfrm>
            <a:off x="613184" y="1296839"/>
            <a:ext cx="3538938" cy="3685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Widget</a:t>
            </a:r>
            <a:endParaRPr lang="en-US" sz="2500" dirty="0" smtClean="0">
              <a:solidFill>
                <a:srgbClr val="0070C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Navigator</a:t>
            </a:r>
            <a:endParaRPr lang="en-US" sz="2500" dirty="0" smtClean="0">
              <a:solidFill>
                <a:srgbClr val="0070C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 smtClean="0">
                <a:solidFill>
                  <a:srgbClr val="0070C0"/>
                </a:solidFill>
                <a:latin typeface="Google Sans" panose="020B0503030502040204" pitchFamily="34" charset="0"/>
              </a:rPr>
              <a:t>Async</a:t>
            </a: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 / await</a:t>
            </a:r>
            <a:endParaRPr lang="en-US" sz="2500" dirty="0" smtClean="0">
              <a:solidFill>
                <a:srgbClr val="0070C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Make UI using Code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Container/Row/Column</a:t>
            </a:r>
            <a:endParaRPr lang="en-US" sz="2500" dirty="0" smtClean="0">
              <a:solidFill>
                <a:schemeClr val="bg1">
                  <a:lumMod val="90000"/>
                  <a:lumOff val="10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>
                <a:solidFill>
                  <a:srgbClr val="0070C0"/>
                </a:solidFill>
                <a:latin typeface="Google Sans" panose="020B0503030502040204" pitchFamily="34" charset="0"/>
              </a:rPr>
              <a:t>pubspec.yaml</a:t>
            </a:r>
            <a:endParaRPr lang="en-US" sz="2500" dirty="0">
              <a:solidFill>
                <a:schemeClr val="bg1">
                  <a:lumMod val="90000"/>
                  <a:lumOff val="10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500" b="1" i="1" dirty="0">
              <a:solidFill>
                <a:srgbClr val="EFEFEF"/>
              </a:solidFill>
            </a:endParaRPr>
          </a:p>
        </p:txBody>
      </p:sp>
      <p:sp>
        <p:nvSpPr>
          <p:cNvPr id="16" name="Shape 87"/>
          <p:cNvSpPr txBox="1">
            <a:spLocks/>
          </p:cNvSpPr>
          <p:nvPr/>
        </p:nvSpPr>
        <p:spPr>
          <a:xfrm>
            <a:off x="5173825" y="1296839"/>
            <a:ext cx="3657600" cy="368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92D050"/>
                </a:solidFill>
                <a:latin typeface="Google Sans" panose="020B0503030502040204" pitchFamily="34" charset="0"/>
              </a:rPr>
              <a:t>View</a:t>
            </a:r>
            <a:endParaRPr lang="en-US" sz="2500" dirty="0" smtClean="0">
              <a:solidFill>
                <a:srgbClr val="92D05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92D050"/>
                </a:solidFill>
                <a:latin typeface="Google Sans" panose="020B0503030502040204" pitchFamily="34" charset="0"/>
              </a:rPr>
              <a:t>Activity/Intent</a:t>
            </a:r>
            <a:endParaRPr lang="en-US" sz="2500" dirty="0" smtClean="0">
              <a:solidFill>
                <a:srgbClr val="92D05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>
                <a:solidFill>
                  <a:srgbClr val="92D050"/>
                </a:solidFill>
                <a:latin typeface="Google Sans" panose="020B0503030502040204" pitchFamily="34" charset="0"/>
              </a:rPr>
              <a:t>runOnUiThread</a:t>
            </a:r>
            <a:r>
              <a:rPr lang="en-US" sz="2500" dirty="0" smtClean="0">
                <a:solidFill>
                  <a:srgbClr val="92D050"/>
                </a:solidFill>
                <a:latin typeface="Google Sans" panose="020B0503030502040204" pitchFamily="34" charset="0"/>
              </a:rPr>
              <a:t>()</a:t>
            </a:r>
            <a:endParaRPr lang="en-US" sz="2500" dirty="0" smtClean="0">
              <a:solidFill>
                <a:srgbClr val="92D05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92D050"/>
                </a:solidFill>
                <a:latin typeface="Google Sans" panose="020B0503030502040204" pitchFamily="34" charset="0"/>
              </a:rPr>
              <a:t>Using xml files</a:t>
            </a:r>
            <a:endParaRPr lang="en-US" sz="2500" dirty="0" smtClean="0">
              <a:solidFill>
                <a:srgbClr val="92D05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92D050"/>
                </a:solidFill>
                <a:latin typeface="Google Sans" panose="020B0503030502040204" pitchFamily="34" charset="0"/>
              </a:rPr>
              <a:t>Linear/Relative Layout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>
                <a:solidFill>
                  <a:srgbClr val="92D050"/>
                </a:solidFill>
                <a:latin typeface="Google Sans" panose="020B0503030502040204" pitchFamily="34" charset="0"/>
              </a:rPr>
              <a:t>.</a:t>
            </a:r>
            <a:r>
              <a:rPr lang="en-US" sz="2500" dirty="0" err="1">
                <a:solidFill>
                  <a:srgbClr val="92D050"/>
                </a:solidFill>
                <a:latin typeface="Google Sans" panose="020B0503030502040204" pitchFamily="34" charset="0"/>
              </a:rPr>
              <a:t>gradle</a:t>
            </a:r>
            <a:r>
              <a:rPr lang="en-US" sz="2500" dirty="0">
                <a:solidFill>
                  <a:srgbClr val="92D050"/>
                </a:solidFill>
                <a:latin typeface="Google Sans" panose="020B0503030502040204" pitchFamily="34" charset="0"/>
              </a:rPr>
              <a:t> file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solidFill>
                <a:srgbClr val="FF93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5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70702" b="25110"/>
          <a:stretch/>
        </p:blipFill>
        <p:spPr>
          <a:xfrm>
            <a:off x="282810" y="673171"/>
            <a:ext cx="660748" cy="623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7" t="21406" r="35457" b="21542"/>
          <a:stretch/>
        </p:blipFill>
        <p:spPr>
          <a:xfrm>
            <a:off x="4528499" y="732309"/>
            <a:ext cx="483554" cy="5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3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4" name="Shape 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57014" y="189804"/>
            <a:ext cx="2407655" cy="37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7175"/>
            <a:ext cx="1324623" cy="356068"/>
          </a:xfrm>
          <a:prstGeom prst="rect">
            <a:avLst/>
          </a:prstGeom>
        </p:spPr>
      </p:pic>
      <p:sp>
        <p:nvSpPr>
          <p:cNvPr id="8" name="Shape 87"/>
          <p:cNvSpPr txBox="1">
            <a:spLocks/>
          </p:cNvSpPr>
          <p:nvPr/>
        </p:nvSpPr>
        <p:spPr>
          <a:xfrm>
            <a:off x="46654" y="641319"/>
            <a:ext cx="4105468" cy="6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Flutter(dart)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rgbClr val="EFEFEF"/>
              </a:solidFill>
              <a:uFillTx/>
            </a:endParaRPr>
          </a:p>
        </p:txBody>
      </p:sp>
      <p:sp>
        <p:nvSpPr>
          <p:cNvPr id="13" name="Shape 87"/>
          <p:cNvSpPr txBox="1">
            <a:spLocks/>
          </p:cNvSpPr>
          <p:nvPr/>
        </p:nvSpPr>
        <p:spPr>
          <a:xfrm>
            <a:off x="4613988" y="641319"/>
            <a:ext cx="4530012" cy="68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Google Sans" panose="020B0503030502040204" pitchFamily="34" charset="0"/>
              </a:rPr>
              <a:t>React Native(</a:t>
            </a:r>
            <a:r>
              <a:rPr lang="en-US" sz="3200" b="1" dirty="0" err="1" smtClean="0">
                <a:solidFill>
                  <a:schemeClr val="accent5">
                    <a:lumMod val="75000"/>
                  </a:schemeClr>
                </a:solidFill>
                <a:latin typeface="Google Sans" panose="020B0503030502040204" pitchFamily="34" charset="0"/>
              </a:rPr>
              <a:t>Javascript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Google Sans" panose="020B0503030502040204" pitchFamily="34" charset="0"/>
              </a:rPr>
              <a:t>)</a:t>
            </a:r>
            <a:endParaRPr lang="en-US" sz="3200" b="1" dirty="0" smtClean="0">
              <a:solidFill>
                <a:schemeClr val="accent5">
                  <a:lumMod val="75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i="1" dirty="0">
              <a:solidFill>
                <a:schemeClr val="accent5">
                  <a:lumMod val="75000"/>
                </a:schemeClr>
              </a:solidFill>
              <a:uFillTx/>
            </a:endParaRPr>
          </a:p>
        </p:txBody>
      </p:sp>
      <p:sp>
        <p:nvSpPr>
          <p:cNvPr id="15" name="Shape 87"/>
          <p:cNvSpPr txBox="1">
            <a:spLocks/>
          </p:cNvSpPr>
          <p:nvPr/>
        </p:nvSpPr>
        <p:spPr>
          <a:xfrm>
            <a:off x="613184" y="1296839"/>
            <a:ext cx="3538938" cy="3685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Widget</a:t>
            </a:r>
            <a:endParaRPr lang="en-US" sz="2500" dirty="0" smtClean="0">
              <a:solidFill>
                <a:srgbClr val="0070C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Navigator</a:t>
            </a:r>
            <a:endParaRPr lang="en-US" sz="2500" dirty="0" smtClean="0">
              <a:solidFill>
                <a:srgbClr val="0070C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 smtClean="0">
                <a:solidFill>
                  <a:srgbClr val="0070C0"/>
                </a:solidFill>
                <a:latin typeface="Google Sans" panose="020B0503030502040204" pitchFamily="34" charset="0"/>
              </a:rPr>
              <a:t>Async</a:t>
            </a: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 / await</a:t>
            </a:r>
            <a:endParaRPr lang="en-US" sz="2500" dirty="0" smtClean="0">
              <a:solidFill>
                <a:srgbClr val="0070C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Make UI using Code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rgbClr val="0070C0"/>
                </a:solidFill>
                <a:latin typeface="Google Sans" panose="020B0503030502040204" pitchFamily="34" charset="0"/>
              </a:rPr>
              <a:t>Container/Row/Column</a:t>
            </a:r>
            <a:endParaRPr lang="en-US" sz="2500" dirty="0" smtClean="0">
              <a:solidFill>
                <a:schemeClr val="bg1">
                  <a:lumMod val="90000"/>
                  <a:lumOff val="10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>
                <a:solidFill>
                  <a:srgbClr val="0070C0"/>
                </a:solidFill>
                <a:latin typeface="Google Sans" panose="020B0503030502040204" pitchFamily="34" charset="0"/>
              </a:rPr>
              <a:t>pubspec.yaml</a:t>
            </a:r>
            <a:endParaRPr lang="en-US" sz="2500" dirty="0">
              <a:solidFill>
                <a:schemeClr val="bg1">
                  <a:lumMod val="90000"/>
                  <a:lumOff val="10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500" b="1" i="1" dirty="0">
              <a:solidFill>
                <a:srgbClr val="EFEFEF"/>
              </a:solidFill>
            </a:endParaRPr>
          </a:p>
        </p:txBody>
      </p:sp>
      <p:sp>
        <p:nvSpPr>
          <p:cNvPr id="16" name="Shape 87"/>
          <p:cNvSpPr txBox="1">
            <a:spLocks/>
          </p:cNvSpPr>
          <p:nvPr/>
        </p:nvSpPr>
        <p:spPr>
          <a:xfrm>
            <a:off x="5173825" y="1296839"/>
            <a:ext cx="3657600" cy="368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chemeClr val="accent5">
                    <a:lumMod val="75000"/>
                  </a:schemeClr>
                </a:solidFill>
                <a:latin typeface="Google Sans" panose="020B0503030502040204" pitchFamily="34" charset="0"/>
              </a:rPr>
              <a:t>Component</a:t>
            </a: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 smtClean="0">
                <a:solidFill>
                  <a:schemeClr val="accent5">
                    <a:lumMod val="75000"/>
                  </a:schemeClr>
                </a:solidFill>
                <a:latin typeface="Google Sans" panose="020B0503030502040204" pitchFamily="34" charset="0"/>
              </a:rPr>
              <a:t>ReactNativation</a:t>
            </a: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 smtClean="0">
                <a:solidFill>
                  <a:schemeClr val="accent5">
                    <a:lumMod val="75000"/>
                  </a:schemeClr>
                </a:solidFill>
                <a:latin typeface="Google Sans" panose="020B0503030502040204" pitchFamily="34" charset="0"/>
              </a:rPr>
              <a:t>Async</a:t>
            </a:r>
            <a:r>
              <a:rPr lang="en-US" sz="2500" dirty="0" smtClean="0">
                <a:solidFill>
                  <a:schemeClr val="accent5">
                    <a:lumMod val="75000"/>
                  </a:schemeClr>
                </a:solidFill>
                <a:latin typeface="Google Sans" panose="020B0503030502040204" pitchFamily="34" charset="0"/>
              </a:rPr>
              <a:t>/await</a:t>
            </a: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chemeClr val="accent5">
                    <a:lumMod val="75000"/>
                  </a:schemeClr>
                </a:solidFill>
                <a:latin typeface="Google Sans" panose="020B0503030502040204" pitchFamily="34" charset="0"/>
              </a:rPr>
              <a:t>Using code</a:t>
            </a:r>
            <a:endParaRPr lang="en-US" sz="2500" dirty="0" smtClean="0">
              <a:solidFill>
                <a:schemeClr val="accent5">
                  <a:lumMod val="75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smtClean="0">
                <a:solidFill>
                  <a:schemeClr val="accent5">
                    <a:lumMod val="75000"/>
                  </a:schemeClr>
                </a:solidFill>
                <a:latin typeface="Google Sans" panose="020B0503030502040204" pitchFamily="34" charset="0"/>
              </a:rPr>
              <a:t>Flexbox layout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500" dirty="0" err="1">
                <a:solidFill>
                  <a:schemeClr val="accent5">
                    <a:lumMod val="75000"/>
                  </a:schemeClr>
                </a:solidFill>
                <a:latin typeface="Google Sans" panose="020B0503030502040204" pitchFamily="34" charset="0"/>
              </a:rPr>
              <a:t>p</a:t>
            </a:r>
            <a:r>
              <a:rPr lang="en-US" sz="2500" dirty="0" err="1" smtClean="0">
                <a:solidFill>
                  <a:schemeClr val="accent5">
                    <a:lumMod val="75000"/>
                  </a:schemeClr>
                </a:solidFill>
                <a:latin typeface="Google Sans" panose="020B0503030502040204" pitchFamily="34" charset="0"/>
              </a:rPr>
              <a:t>ackage.json</a:t>
            </a:r>
            <a:endParaRPr lang="en-US" sz="2500" dirty="0">
              <a:solidFill>
                <a:schemeClr val="accent5">
                  <a:lumMod val="75000"/>
                </a:schemeClr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500" dirty="0" smtClean="0">
              <a:solidFill>
                <a:srgbClr val="FF9300"/>
              </a:solidFill>
              <a:latin typeface="Google Sans" panose="020B0503030502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500" b="1" i="1" dirty="0">
              <a:solidFill>
                <a:srgbClr val="EFEFEF"/>
              </a:solidFill>
              <a:uFillTx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8" r="70702" b="25110"/>
          <a:stretch/>
        </p:blipFill>
        <p:spPr>
          <a:xfrm>
            <a:off x="282810" y="673171"/>
            <a:ext cx="660748" cy="623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58" y="743228"/>
            <a:ext cx="483554" cy="4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282</Words>
  <Application>Microsoft Macintosh PowerPoint</Application>
  <PresentationFormat>On-screen Show (16:9)</PresentationFormat>
  <Paragraphs>94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Google Sans</vt:lpstr>
      <vt:lpstr>Open Sans</vt:lpstr>
      <vt:lpstr>Arial</vt:lpstr>
      <vt:lpstr>Simple Dark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Agenda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Your Virtual Assistant</dc:title>
  <cp:lastModifiedBy>Microsoft Office User</cp:lastModifiedBy>
  <cp:revision>99</cp:revision>
  <dcterms:modified xsi:type="dcterms:W3CDTF">2018-07-21T04:06:46Z</dcterms:modified>
</cp:coreProperties>
</file>